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_1_s1.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05201D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5394960"/>
            <a:ext cx="12191695" cy="1463040"/>
          </a:xfrm>
          <a:prstGeom prst="rect">
            <a:avLst/>
          </a:prstGeom>
          <a:solidFill>
            <a:srgbClr val="05201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85800"/>
            <a:ext cx="2121966" cy="868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" y="1965960"/>
            <a:ext cx="6035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spc="240">
                <a:solidFill>
                  <a:srgbClr val="B3F43A"/>
                </a:solidFill>
                <a:latin typeface="Segoe UI"/>
              </a:rPr>
              <a:t>COMMERCIAL FRAMEWORK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286000"/>
            <a:ext cx="621792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4400" b="1">
                <a:solidFill>
                  <a:srgbClr val="F2F5EF"/>
                </a:solidFill>
                <a:latin typeface="Segoe UI"/>
              </a:rPr>
              <a:t>Direct Performance</a:t>
            </a:r>
          </a:p>
          <a:p>
            <a:pPr algn="l">
              <a:lnSpc>
                <a:spcPct val="102000"/>
              </a:lnSpc>
            </a:pPr>
            <a:r>
              <a:rPr sz="4400" b="1">
                <a:solidFill>
                  <a:srgbClr val="F2F5EF"/>
                </a:solidFill>
                <a:latin typeface="Segoe UI"/>
              </a:rPr>
              <a:t>Compensation Plan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5852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AAB3AA"/>
                </a:solidFill>
                <a:latin typeface="Segoe UI"/>
              </a:rPr>
              <a:t>Premium travel membership · Closed-loop LuxePoints · Direct customer performance · Bank settlement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989320"/>
            <a:ext cx="6035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76807A"/>
                </a:solidFill>
                <a:latin typeface="Segoe UI"/>
              </a:rPr>
              <a:t>August 2026 · Updated 28 August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THE COMMERCIAL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2F5EF"/>
                </a:solidFill>
                <a:latin typeface="Segoe UI"/>
              </a:rPr>
              <a:t>Membership makes service recurring; travel makes value visible.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The model links recurring access, completed travel, closed-loop rewards, and direct customer performance.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02</a:t>
            </a:r>
          </a:p>
        </p:txBody>
      </p:sp>
      <p:pic>
        <p:nvPicPr>
          <p:cNvPr id="9" name="Picture 8" descr="crop_7_s2.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40280"/>
            <a:ext cx="4937760" cy="3657600"/>
          </a:xfrm>
          <a:prstGeom prst="roundRect">
            <a:avLst>
              <a:gd name="adj" fmla="val 4500"/>
            </a:avLst>
          </a:prstGeom>
        </p:spPr>
      </p:pic>
      <p:sp>
        <p:nvSpPr>
          <p:cNvPr id="10" name="Rounded Rectangle 9"/>
          <p:cNvSpPr/>
          <p:nvPr/>
        </p:nvSpPr>
        <p:spPr>
          <a:xfrm>
            <a:off x="640080" y="2240280"/>
            <a:ext cx="4937760" cy="3657600"/>
          </a:xfrm>
          <a:prstGeom prst="roundRect">
            <a:avLst>
              <a:gd name="adj" fmla="val 4500"/>
            </a:avLst>
          </a:prstGeom>
          <a:solidFill>
            <a:srgbClr val="05201D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035040" y="2359151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35040" y="235915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33172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5EF"/>
                </a:solidFill>
                <a:latin typeface="Segoe UI"/>
              </a:rPr>
              <a:t>Membership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697479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AAB3AA"/>
                </a:solidFill>
                <a:latin typeface="Segoe UI"/>
              </a:rPr>
              <a:t>Funds access, technology, service, and recurring concierge capacity.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35040" y="3383279"/>
            <a:ext cx="5486400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035040" y="356616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0" y="356616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538728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5EF"/>
                </a:solidFill>
                <a:latin typeface="Segoe UI"/>
              </a:rPr>
              <a:t>Completed travel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90448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AAB3AA"/>
                </a:solidFill>
                <a:latin typeface="Segoe UI"/>
              </a:rPr>
              <a:t>Creates validated activity, member savings, and LuxePoints for future bookings.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35040" y="4590288"/>
            <a:ext cx="5486400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035040" y="4773168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35040" y="477316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4745736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5EF"/>
                </a:solidFill>
                <a:latin typeface="Segoe UI"/>
              </a:rPr>
              <a:t>Direct performance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5111496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AAB3AA"/>
                </a:solidFill>
                <a:latin typeface="Segoe UI"/>
              </a:rPr>
              <a:t>Rewards personally introduced customer activation, retention, and eligible travel points.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MEMBERSHIP LADDER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Five service levels create a clear rewards pace.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Monthly price controls the service tier; the multiplier controls eligible base LuxePoints.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86000"/>
            <a:ext cx="10908792" cy="2761488"/>
          </a:xfrm>
          <a:prstGeom prst="roundRect">
            <a:avLst>
              <a:gd name="adj" fmla="val 529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40080" y="2286000"/>
            <a:ext cx="10908792" cy="384048"/>
          </a:xfrm>
          <a:prstGeom prst="roundRect">
            <a:avLst>
              <a:gd name="adj" fmla="val 38095"/>
            </a:avLst>
          </a:prstGeom>
          <a:solidFill>
            <a:srgbClr val="0C3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432304"/>
            <a:ext cx="10908792" cy="237744"/>
          </a:xfrm>
          <a:prstGeom prst="rect">
            <a:avLst/>
          </a:prstGeom>
          <a:solidFill>
            <a:srgbClr val="0C3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2286000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PACKAGE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0208" y="2286000"/>
            <a:ext cx="2377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MONTHLY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7648" y="2286000"/>
            <a:ext cx="27432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ONE-TIME ACTIVATION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70848" y="2286000"/>
            <a:ext cx="2468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LUXEPOINTS MULTIPLIER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2670048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Explorer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50208" y="2670048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$15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7648" y="2670048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70848" y="2670048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1x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6384" y="3145536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3145536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Lifestyle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50208" y="3145536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$39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7648" y="3145536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$50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70848" y="3145536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1.25x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6384" y="3621024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1247" y="3621024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Prestige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50208" y="3621024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$79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648" y="3621024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$75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0848" y="3621024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1.5x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6384" y="4096512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096512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Executive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50208" y="4096512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$149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7648" y="4096512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$100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70848" y="4096512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2x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94944" y="4608576"/>
            <a:ext cx="10799064" cy="402336"/>
          </a:xfrm>
          <a:prstGeom prst="roundRect">
            <a:avLst>
              <a:gd name="adj" fmla="val 22727"/>
            </a:avLst>
          </a:prstGeom>
          <a:solidFill>
            <a:srgbClr val="103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86384" y="4572000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41247" y="4572000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Legacy Black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50208" y="4572000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$499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27648" y="4572000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$250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70848" y="4572000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3x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525780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76807A"/>
                </a:solidFill>
                <a:latin typeface="Segoe UI"/>
              </a:rPr>
              <a:t>All membership prices are USD. Secure recurring renewal is subject to processor approval and member authorization.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MEMBERSHIP SERVICE ALLOCATION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Every package makes its service promise explicit.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All plans include the club booking engine, Concierge Assistant, and curated member deals.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86000"/>
            <a:ext cx="10908792" cy="2761488"/>
          </a:xfrm>
          <a:prstGeom prst="roundRect">
            <a:avLst>
              <a:gd name="adj" fmla="val 529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40080" y="2286000"/>
            <a:ext cx="10908792" cy="384048"/>
          </a:xfrm>
          <a:prstGeom prst="roundRect">
            <a:avLst>
              <a:gd name="adj" fmla="val 38095"/>
            </a:avLst>
          </a:prstGeom>
          <a:solidFill>
            <a:srgbClr val="0C3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432304"/>
            <a:ext cx="10908792" cy="237744"/>
          </a:xfrm>
          <a:prstGeom prst="rect">
            <a:avLst/>
          </a:prstGeom>
          <a:solidFill>
            <a:srgbClr val="0C3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2286000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PACKAGE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0208" y="2286000"/>
            <a:ext cx="2377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HOTEL BENEFIT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7648" y="2286000"/>
            <a:ext cx="27432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LOUNGE BENEFIT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70848" y="2286000"/>
            <a:ext cx="2468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40">
                <a:solidFill>
                  <a:srgbClr val="B3F43A"/>
                </a:solidFill>
                <a:latin typeface="Segoe UI"/>
              </a:rPr>
              <a:t>DISTINCTIVE SERVICE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2670048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Explorer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50208" y="2670048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Small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7648" y="2670048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Not included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70848" y="2670048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Concierge + deals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6384" y="3145536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3145536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Lifestyle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50208" y="3145536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Medium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7648" y="3145536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Standard access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70848" y="3145536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Concierge + deals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6384" y="3621024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1247" y="3621024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Prestige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50208" y="3621024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Large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648" y="3621024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4 visits / year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0848" y="3621024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Group Getaways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6384" y="4096512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096512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Executive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50208" y="4096512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Net rates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7648" y="4096512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Unlimited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70848" y="4096512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Group Getaways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94944" y="4608576"/>
            <a:ext cx="10799064" cy="402336"/>
          </a:xfrm>
          <a:prstGeom prst="roundRect">
            <a:avLst>
              <a:gd name="adj" fmla="val 22727"/>
            </a:avLst>
          </a:prstGeom>
          <a:solidFill>
            <a:srgbClr val="103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86384" y="4572000"/>
            <a:ext cx="1061618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41247" y="4572000"/>
            <a:ext cx="31089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Legacy Black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50208" y="4572000"/>
            <a:ext cx="23774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Net rates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27648" y="4572000"/>
            <a:ext cx="274320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Unlimited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70848" y="4572000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Personal Travel Agent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525780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76807A"/>
                </a:solidFill>
                <a:latin typeface="Segoe UI"/>
              </a:rPr>
              <a:t>Supplier availability, fair-use rules, taxes, fees, inventory, and final programme terms apply. Standard lounge access is not complimentary unless stated.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THE LUXEPOINTS ENGINE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Eligible spend drives one transparent points formula.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Base points post only after completion, supplier confirmation, refund checks, and whole-point rounding.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40280"/>
            <a:ext cx="5120640" cy="3703320"/>
          </a:xfrm>
          <a:prstGeom prst="roundRect">
            <a:avLst>
              <a:gd name="adj" fmla="val 3950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395728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F2F5EF"/>
                </a:solidFill>
                <a:latin typeface="Segoe UI"/>
              </a:rPr>
              <a:t>Hotel / accommodation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1920" y="2395728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250" b="1">
                <a:solidFill>
                  <a:srgbClr val="B3F43A"/>
                </a:solidFill>
                <a:latin typeface="Segoe UI"/>
              </a:rPr>
              <a:t>2 pts / $1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2944368"/>
            <a:ext cx="471830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980944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F2F5EF"/>
                </a:solidFill>
                <a:latin typeface="Segoe UI"/>
              </a:rPr>
              <a:t>Flight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2980944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250" b="1">
                <a:solidFill>
                  <a:srgbClr val="B3F43A"/>
                </a:solidFill>
                <a:latin typeface="Segoe UI"/>
              </a:rPr>
              <a:t>1 pt / $5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1248" y="3529584"/>
            <a:ext cx="471830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56616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F2F5EF"/>
                </a:solidFill>
                <a:latin typeface="Segoe UI"/>
              </a:rPr>
              <a:t>Airport lounge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31920" y="3566160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250" b="1">
                <a:solidFill>
                  <a:srgbClr val="B3F43A"/>
                </a:solidFill>
                <a:latin typeface="Segoe UI"/>
              </a:rPr>
              <a:t>1 pt / $1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8" y="4114800"/>
            <a:ext cx="471830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151376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F2F5EF"/>
                </a:solidFill>
                <a:latin typeface="Segoe UI"/>
              </a:rPr>
              <a:t>Cruise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51376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250" b="1">
                <a:solidFill>
                  <a:srgbClr val="B3F43A"/>
                </a:solidFill>
                <a:latin typeface="Segoe UI"/>
              </a:rPr>
              <a:t>2 pts / $1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1248" y="4700016"/>
            <a:ext cx="471830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4736592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F2F5EF"/>
                </a:solidFill>
                <a:latin typeface="Segoe UI"/>
              </a:rPr>
              <a:t>Tour / experience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31920" y="4736592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250" b="1">
                <a:solidFill>
                  <a:srgbClr val="B3F43A"/>
                </a:solidFill>
                <a:latin typeface="Segoe UI"/>
              </a:rPr>
              <a:t>3 pts / $1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41248" y="5285232"/>
            <a:ext cx="4718304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5321808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F2F5EF"/>
                </a:solidFill>
                <a:latin typeface="Segoe UI"/>
              </a:rPr>
              <a:t>Transfer / paid concierge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31920" y="5321808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250" b="1">
                <a:solidFill>
                  <a:srgbClr val="B3F43A"/>
                </a:solidFill>
                <a:latin typeface="Segoe UI"/>
              </a:rPr>
              <a:t>2 pts / $1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26480" y="2240280"/>
            <a:ext cx="5422392" cy="3703320"/>
          </a:xfrm>
          <a:prstGeom prst="roundRect">
            <a:avLst>
              <a:gd name="adj" fmla="val 3950"/>
            </a:avLst>
          </a:prstGeom>
          <a:solidFill>
            <a:srgbClr val="0E2F27"/>
          </a:solidFill>
          <a:ln w="9525">
            <a:solidFill>
              <a:srgbClr val="B3F4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2606040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160">
                <a:solidFill>
                  <a:srgbClr val="B3F43A"/>
                </a:solidFill>
                <a:latin typeface="Segoe UI"/>
              </a:rPr>
              <a:t>ELIGIBLE BASE POINTS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78240" y="2468880"/>
            <a:ext cx="4572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0">
                <a:solidFill>
                  <a:srgbClr val="AAB3AA"/>
                </a:solidFill>
                <a:latin typeface="Segoe UI"/>
              </a:rPr>
              <a:t>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35440" y="260604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160">
                <a:solidFill>
                  <a:srgbClr val="B3F43A"/>
                </a:solidFill>
                <a:latin typeface="Segoe UI"/>
              </a:rPr>
              <a:t>PACKAGE MULTIPLIER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46520" y="3108960"/>
            <a:ext cx="4800600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46520" y="3246120"/>
            <a:ext cx="4846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AAB3AA"/>
                </a:solidFill>
                <a:latin typeface="Segoe UI"/>
              </a:rPr>
              <a:t>=  </a:t>
            </a:r>
            <a:r>
              <a:rPr sz="2000" b="1">
                <a:solidFill>
                  <a:srgbClr val="F2F5EF"/>
                </a:solidFill>
                <a:latin typeface="Segoe UI"/>
              </a:rPr>
              <a:t>AVAILABLE LUXEPOINTS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46520" y="4069080"/>
            <a:ext cx="484632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100 LuxePoints = $1 </a:t>
            </a:r>
            <a:r>
              <a:rPr sz="1150" b="0">
                <a:solidFill>
                  <a:srgbClr val="AAB3AA"/>
                </a:solidFill>
                <a:latin typeface="Segoe UI"/>
              </a:rPr>
              <a:t>toward eligible future travel.</a:t>
            </a:r>
          </a:p>
          <a:p>
            <a:pPr algn="l">
              <a:lnSpc>
                <a:spcPct val="115000"/>
              </a:lnSpc>
            </a:pP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Bonuses: 25 points per verified post-travel review; 100 points once after the first completed eligible travel booking.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CLOSED-LOOP REWARDS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Every point is designed to lead back to travel.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Every 100 available LuxePoints provides $1 toward an eligible future booking.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06</a:t>
            </a:r>
          </a:p>
        </p:txBody>
      </p:sp>
      <p:pic>
        <p:nvPicPr>
          <p:cNvPr id="9" name="Picture 8" descr="crop_7_s6.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40280"/>
            <a:ext cx="5029200" cy="3703320"/>
          </a:xfrm>
          <a:prstGeom prst="roundRect">
            <a:avLst>
              <a:gd name="adj" fmla="val 4444"/>
            </a:avLst>
          </a:prstGeom>
        </p:spPr>
      </p:pic>
      <p:sp>
        <p:nvSpPr>
          <p:cNvPr id="10" name="Rounded Rectangle 9"/>
          <p:cNvSpPr/>
          <p:nvPr/>
        </p:nvSpPr>
        <p:spPr>
          <a:xfrm>
            <a:off x="640080" y="2240280"/>
            <a:ext cx="5029200" cy="3703320"/>
          </a:xfrm>
          <a:prstGeom prst="roundRect">
            <a:avLst>
              <a:gd name="adj" fmla="val 4444"/>
            </a:avLst>
          </a:prstGeom>
          <a:solidFill>
            <a:srgbClr val="05201D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26480" y="2304288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26480" y="23042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5392" y="22860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Future bookings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5392" y="2615184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Apply available points to eligible hotels, flights, cruises, tours, lounges, or concierge services.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3218688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6480" y="32186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5392" y="32004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Checkout clarity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65392" y="3529584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The permitted points amount and dollar travel value appear before confirmation.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4133087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26480" y="4133087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65392" y="41148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Adjustments follow activity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5392" y="4443984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Refunds, cancellations, and supplier corrections update the points ledger.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26480" y="5047488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26480" y="50474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65392" y="50292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No cash route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65392" y="5358384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Points are not withdrawable, tradable, or transferable between unrelated accounts.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DIRECT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Compensation follows four verified customer outcomes.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Only personally introduced customers can create rewards for a performance partner.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40280"/>
            <a:ext cx="2603754" cy="1600200"/>
          </a:xfrm>
          <a:prstGeom prst="roundRect">
            <a:avLst>
              <a:gd name="adj" fmla="val 9142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377440"/>
            <a:ext cx="214655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B3F43A"/>
                </a:solidFill>
                <a:latin typeface="Segoe UI"/>
              </a:rPr>
              <a:t>10%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063240"/>
            <a:ext cx="214655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Net first-month subscription activation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08426" y="2240280"/>
            <a:ext cx="2603754" cy="1600200"/>
          </a:xfrm>
          <a:prstGeom prst="roundRect">
            <a:avLst>
              <a:gd name="adj" fmla="val 9142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37026" y="2377440"/>
            <a:ext cx="214655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B3F43A"/>
                </a:solidFill>
                <a:latin typeface="Segoe UI"/>
              </a:rPr>
              <a:t>5–7%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7026" y="3063240"/>
            <a:ext cx="214655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Tiered net renewal revenue, up to 12, 18, or 24 months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6772" y="2240280"/>
            <a:ext cx="2603754" cy="1600200"/>
          </a:xfrm>
          <a:prstGeom prst="roundRect">
            <a:avLst>
              <a:gd name="adj" fmla="val 9142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5372" y="2377440"/>
            <a:ext cx="214655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B3F43A"/>
                </a:solidFill>
                <a:latin typeface="Segoe UI"/>
              </a:rPr>
              <a:t>20%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5372" y="3063240"/>
            <a:ext cx="214655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Eligible LuxePoints accumulated by direct customers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45118" y="2240280"/>
            <a:ext cx="2603754" cy="1600200"/>
          </a:xfrm>
          <a:prstGeom prst="roundRect">
            <a:avLst>
              <a:gd name="adj" fmla="val 9142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3718" y="2377440"/>
            <a:ext cx="214655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B3F43A"/>
                </a:solidFill>
                <a:latin typeface="Segoe UI"/>
              </a:rPr>
              <a:t>+5%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3718" y="3063240"/>
            <a:ext cx="214655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Quarterly quality uplift on eligible fiat commission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069080"/>
            <a:ext cx="7315200" cy="1874519"/>
          </a:xfrm>
          <a:prstGeom prst="roundRect">
            <a:avLst>
              <a:gd name="adj" fmla="val 7804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4297680"/>
            <a:ext cx="6766560" cy="1463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F2F5EF"/>
                </a:solidFill>
                <a:latin typeface="Segoe UI"/>
              </a:rPr>
              <a:t>A direct customer's LuxePoints are calculated first using that customer's package multiplier. The partner then receives 20% of the validated total as LuxePoints, not cash.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0" y="4069080"/>
            <a:ext cx="3410712" cy="1874519"/>
          </a:xfrm>
          <a:prstGeom prst="roundRect">
            <a:avLst>
              <a:gd name="adj" fmla="val 7804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80" y="422452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spc="160">
                <a:solidFill>
                  <a:srgbClr val="B3F43A"/>
                </a:solidFill>
                <a:latin typeface="Segoe UI"/>
              </a:rPr>
              <a:t>GUARDRAILS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457200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B3F43A"/>
                </a:solidFill>
                <a:latin typeface="Segoe UI"/>
              </a:rPr>
              <a:t>—  </a:t>
            </a:r>
            <a:r>
              <a:rPr sz="1200" b="0">
                <a:solidFill>
                  <a:srgbClr val="F2F5EF"/>
                </a:solidFill>
                <a:latin typeface="Segoe UI"/>
              </a:rPr>
              <a:t>No indirect customers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0" y="498348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B3F43A"/>
                </a:solidFill>
                <a:latin typeface="Segoe UI"/>
              </a:rPr>
              <a:t>—  </a:t>
            </a:r>
            <a:r>
              <a:rPr sz="1200" b="0">
                <a:solidFill>
                  <a:srgbClr val="F2F5EF"/>
                </a:solidFill>
                <a:latin typeface="Segoe UI"/>
              </a:rPr>
              <a:t>No recruitment-only payment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539496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B3F43A"/>
                </a:solidFill>
                <a:latin typeface="Segoe UI"/>
              </a:rPr>
              <a:t>—  </a:t>
            </a:r>
            <a:r>
              <a:rPr sz="1200" b="0">
                <a:solidFill>
                  <a:srgbClr val="F2F5EF"/>
                </a:solidFill>
                <a:latin typeface="Segoe UI"/>
              </a:rPr>
              <a:t>No double multiplier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THREE-STEP RETENTION LADDER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Every retention milestone has a clear next step.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Verified active personal customers determine the rate and maximum term; Century adds durable protection after qualification.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40280"/>
            <a:ext cx="3526536" cy="2148840"/>
          </a:xfrm>
          <a:prstGeom prst="roundRect">
            <a:avLst>
              <a:gd name="adj" fmla="val 680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395728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60">
                <a:solidFill>
                  <a:srgbClr val="76807A"/>
                </a:solidFill>
                <a:latin typeface="Segoe UI"/>
              </a:rPr>
              <a:t>STEP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651760"/>
            <a:ext cx="3069336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F2F5EF"/>
                </a:solidFill>
                <a:latin typeface="Segoe UI"/>
              </a:rPr>
              <a:t>Standard Partner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017520"/>
            <a:ext cx="306933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2F5EF"/>
                </a:solidFill>
                <a:latin typeface="Segoe UI"/>
              </a:rPr>
              <a:t>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703320"/>
            <a:ext cx="3069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3F43A"/>
                </a:solidFill>
                <a:latin typeface="Segoe UI"/>
              </a:rPr>
              <a:t>1–49 active direct customers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77639"/>
            <a:ext cx="3069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3AA"/>
                </a:solidFill>
                <a:latin typeface="Segoe UI"/>
              </a:rPr>
              <a:t>Up to 12 successful renewal months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31208" y="2240280"/>
            <a:ext cx="3526536" cy="2148840"/>
          </a:xfrm>
          <a:prstGeom prst="roundRect">
            <a:avLst>
              <a:gd name="adj" fmla="val 680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87240" y="2395728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60">
                <a:solidFill>
                  <a:srgbClr val="76807A"/>
                </a:solidFill>
                <a:latin typeface="Segoe UI"/>
              </a:rPr>
              <a:t>STEP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7240" y="2651760"/>
            <a:ext cx="3069336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F2F5EF"/>
                </a:solidFill>
                <a:latin typeface="Segoe UI"/>
              </a:rPr>
              <a:t>Growth Partner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7240" y="3017520"/>
            <a:ext cx="306933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2F5EF"/>
                </a:solidFill>
                <a:latin typeface="Segoe UI"/>
              </a:rPr>
              <a:t>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7240" y="3703320"/>
            <a:ext cx="3069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3F43A"/>
                </a:solidFill>
                <a:latin typeface="Segoe UI"/>
              </a:rPr>
              <a:t>50–99 active direct customers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7240" y="3977639"/>
            <a:ext cx="3069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3AA"/>
                </a:solidFill>
                <a:latin typeface="Segoe UI"/>
              </a:rPr>
              <a:t>Up to 18 successful renewal months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22336" y="2240280"/>
            <a:ext cx="3526536" cy="2148840"/>
          </a:xfrm>
          <a:prstGeom prst="roundRect">
            <a:avLst>
              <a:gd name="adj" fmla="val 6808"/>
            </a:avLst>
          </a:prstGeom>
          <a:solidFill>
            <a:srgbClr val="0E2F27"/>
          </a:solidFill>
          <a:ln w="9525">
            <a:solidFill>
              <a:srgbClr val="B3F4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8367" y="2395728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spc="160">
                <a:solidFill>
                  <a:srgbClr val="76807A"/>
                </a:solidFill>
                <a:latin typeface="Segoe UI"/>
              </a:rPr>
              <a:t>STEP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8367" y="2651760"/>
            <a:ext cx="3069336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F2F5EF"/>
                </a:solidFill>
                <a:latin typeface="Segoe UI"/>
              </a:rPr>
              <a:t>Century Partner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78367" y="3017520"/>
            <a:ext cx="306933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B3F43A"/>
                </a:solidFill>
                <a:latin typeface="Segoe UI"/>
              </a:rPr>
              <a:t>7%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8367" y="3703320"/>
            <a:ext cx="3069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3F43A"/>
                </a:solidFill>
                <a:latin typeface="Segoe UI"/>
              </a:rPr>
              <a:t>100+ active direct customers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8367" y="3977639"/>
            <a:ext cx="3069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3AA"/>
                </a:solidFill>
                <a:latin typeface="Segoe UI"/>
              </a:rPr>
              <a:t>Up to 24 successful renewal months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572000"/>
            <a:ext cx="10908792" cy="1371600"/>
          </a:xfrm>
          <a:prstGeom prst="roundRect">
            <a:avLst>
              <a:gd name="adj" fmla="val 10666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" y="4709160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spc="160">
                <a:solidFill>
                  <a:srgbClr val="B3F43A"/>
                </a:solidFill>
                <a:latin typeface="Segoe UI"/>
              </a:rPr>
              <a:t>CENTURY PROTECTION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010912"/>
            <a:ext cx="23157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Entry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285232"/>
            <a:ext cx="231571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3AA"/>
                </a:solidFill>
                <a:latin typeface="Segoe UI"/>
              </a:rPr>
              <a:t>100+ verified active direct customers for two consecutive billing cycles.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4438" y="5010912"/>
            <a:ext cx="23157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Maintenance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04438" y="5285232"/>
            <a:ext cx="231571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3AA"/>
                </a:solidFill>
                <a:latin typeface="Segoe UI"/>
              </a:rPr>
              <a:t>Century stays active at 90+ verified active direct customers.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4476" y="5010912"/>
            <a:ext cx="23157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60-day recovery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94476" y="5285232"/>
            <a:ext cx="231571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3AA"/>
                </a:solidFill>
                <a:latin typeface="Segoe UI"/>
              </a:rPr>
              <a:t>Below 90, restore the threshold before prospective reclassification. Approved commission is not removed because of a later tier change.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4514" y="5010912"/>
            <a:ext cx="23157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2F5EF"/>
                </a:solidFill>
                <a:latin typeface="Segoe UI"/>
              </a:rPr>
              <a:t>No overlap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84514" y="5285232"/>
            <a:ext cx="231571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3AA"/>
                </a:solidFill>
                <a:latin typeface="Segoe UI"/>
              </a:rPr>
              <a:t>Retention starts with the first successful renewal, so activation and retention never apply to the same payment.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ONE DIRECT-CUSTOMER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The 20% share is simple enough to audit line by line.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The customer's validated points remain theirs; the partner receives a separate programme-funded points credit.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09</a:t>
            </a:r>
          </a:p>
        </p:txBody>
      </p:sp>
      <p:pic>
        <p:nvPicPr>
          <p:cNvPr id="9" name="Picture 8" descr="crop_7_s9.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40280"/>
            <a:ext cx="4206240" cy="3703320"/>
          </a:xfrm>
          <a:prstGeom prst="roundRect">
            <a:avLst>
              <a:gd name="adj" fmla="val 4444"/>
            </a:avLst>
          </a:prstGeom>
        </p:spPr>
      </p:pic>
      <p:sp>
        <p:nvSpPr>
          <p:cNvPr id="10" name="Rounded Rectangle 9"/>
          <p:cNvSpPr/>
          <p:nvPr/>
        </p:nvSpPr>
        <p:spPr>
          <a:xfrm>
            <a:off x="640080" y="2240280"/>
            <a:ext cx="4206240" cy="3703320"/>
          </a:xfrm>
          <a:prstGeom prst="roundRect">
            <a:avLst>
              <a:gd name="adj" fmla="val 4444"/>
            </a:avLst>
          </a:prstGeom>
          <a:solidFill>
            <a:srgbClr val="05201D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120640" y="2240280"/>
            <a:ext cx="6428232" cy="3703320"/>
          </a:xfrm>
          <a:prstGeom prst="roundRect">
            <a:avLst>
              <a:gd name="adj" fmla="val 3950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0" y="2468880"/>
            <a:ext cx="5760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1">
                <a:solidFill>
                  <a:srgbClr val="F2F5EF"/>
                </a:solidFill>
                <a:latin typeface="Segoe UI"/>
              </a:rPr>
              <a:t>30,000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329184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AAB3AA"/>
                </a:solidFill>
                <a:latin typeface="Segoe UI"/>
              </a:rPr>
              <a:t>eligible LuxePoints accumulated by the direct customer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3703320"/>
            <a:ext cx="57607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B3F43A"/>
                </a:solidFill>
                <a:latin typeface="Segoe UI"/>
              </a:rPr>
              <a:t>× 20%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0" y="4434840"/>
            <a:ext cx="5715000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0" y="4617720"/>
            <a:ext cx="5715000" cy="960120"/>
          </a:xfrm>
          <a:prstGeom prst="roundRect">
            <a:avLst>
              <a:gd name="adj" fmla="val 13333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15000" y="4617720"/>
            <a:ext cx="5303520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A1400"/>
                </a:solidFill>
                <a:latin typeface="Segoe UI"/>
              </a:rPr>
              <a:t>6,000 LuxePoints </a:t>
            </a:r>
            <a:r>
              <a:rPr sz="2200" b="1">
                <a:solidFill>
                  <a:srgbClr val="0A1400"/>
                </a:solidFill>
                <a:latin typeface="Segoe UI"/>
              </a:rPr>
              <a:t>=  $60 travel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MONTHLY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A mixed month produces two distinct outcomes.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Fiat commission settles to a verified bank; LuxePoints remain available for eligible future travel.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40280"/>
            <a:ext cx="5120640" cy="3703320"/>
          </a:xfrm>
          <a:prstGeom prst="roundRect">
            <a:avLst>
              <a:gd name="adj" fmla="val 3950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39572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spc="160">
                <a:solidFill>
                  <a:srgbClr val="B3F43A"/>
                </a:solidFill>
                <a:latin typeface="Segoe UI"/>
              </a:rPr>
              <a:t>INPUTS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78892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2F5EF"/>
                </a:solidFill>
                <a:latin typeface="Segoe UI"/>
              </a:rPr>
              <a:t>New direct activations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78892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500" b="1">
                <a:solidFill>
                  <a:srgbClr val="F2F5EF"/>
                </a:solidFill>
                <a:latin typeface="Segoe UI"/>
              </a:rPr>
              <a:t>10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3447287"/>
            <a:ext cx="4572000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520439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2F5EF"/>
                </a:solidFill>
                <a:latin typeface="Segoe UI"/>
              </a:rPr>
              <a:t>Existing renewing customers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52043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500" b="1">
                <a:solidFill>
                  <a:srgbClr val="F2F5EF"/>
                </a:solidFill>
                <a:latin typeface="Segoe UI"/>
              </a:rPr>
              <a:t>18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4178808"/>
            <a:ext cx="4572000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25196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2F5EF"/>
                </a:solidFill>
                <a:latin typeface="Segoe UI"/>
              </a:rPr>
              <a:t>Average eligible subscription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25196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500" b="1">
                <a:solidFill>
                  <a:srgbClr val="F2F5EF"/>
                </a:solidFill>
                <a:latin typeface="Segoe UI"/>
              </a:rPr>
              <a:t>$79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4910328"/>
            <a:ext cx="4572000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98348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2F5EF"/>
                </a:solidFill>
                <a:latin typeface="Segoe UI"/>
              </a:rPr>
              <a:t>Direct-customer LuxePoints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98348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500" b="1">
                <a:solidFill>
                  <a:srgbClr val="F2F5EF"/>
                </a:solidFill>
                <a:latin typeface="Segoe UI"/>
              </a:rPr>
              <a:t>30,000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2240280"/>
            <a:ext cx="5422392" cy="1737360"/>
          </a:xfrm>
          <a:prstGeom prst="roundRect">
            <a:avLst>
              <a:gd name="adj" fmla="val 8421"/>
            </a:avLst>
          </a:prstGeom>
          <a:solidFill>
            <a:srgbClr val="0E2F27"/>
          </a:solidFill>
          <a:ln w="9525">
            <a:solidFill>
              <a:srgbClr val="B3F4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239572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spc="160">
                <a:solidFill>
                  <a:srgbClr val="B3F43A"/>
                </a:solidFill>
                <a:latin typeface="Segoe UI"/>
              </a:rPr>
              <a:t>FIAT COMMISSION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269748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B3F43A"/>
                </a:solidFill>
                <a:latin typeface="Segoe UI"/>
              </a:rPr>
              <a:t>$157.61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333756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3AA"/>
                </a:solidFill>
                <a:latin typeface="Segoe UI"/>
              </a:rPr>
              <a:t>Standard 5% retention plus activation and a qualified 5% performance uplift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26480" y="4160520"/>
            <a:ext cx="5422392" cy="1783080"/>
          </a:xfrm>
          <a:prstGeom prst="roundRect">
            <a:avLst>
              <a:gd name="adj" fmla="val 8205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46520" y="431596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spc="160">
                <a:solidFill>
                  <a:srgbClr val="B3F43A"/>
                </a:solidFill>
                <a:latin typeface="Segoe UI"/>
              </a:rPr>
              <a:t>LUXEPOINTS SHARE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520" y="461772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F2F5EF"/>
                </a:solidFill>
                <a:latin typeface="Segoe UI"/>
              </a:rPr>
              <a:t>6,000 points · $60 travel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25780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3AA"/>
                </a:solidFill>
                <a:latin typeface="Segoe UI"/>
              </a:rPr>
              <a:t>20% direct-customer points share · 100 points = $1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PAYMENTS AND SETTLEMENT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Billing and commission payout use separate rails.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Card subscriptions create validated revenue; approved fiat commission settles to a verified bank beneficiary.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304288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3042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228600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Visa or Mastercard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2615184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Members authorize recurring subscription payments through the connected checkout.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18688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2186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8992" y="320040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Interswitch recurring payments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" y="3529584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The payment provider handles scheduled card debits, payment events, and webhook confirmation.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133087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4133087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8992" y="411480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Validation before commission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8992" y="4443984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Refunds, disputes, duplicate attribution, and reversed card charges do not qualify.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047488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0474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" y="502920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2F5EF"/>
                </a:solidFill>
                <a:latin typeface="Segoe UI"/>
              </a:rPr>
              <a:t>Monthly bank settlement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8992" y="5358384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AAB3AA"/>
                </a:solidFill>
                <a:latin typeface="Segoe UI"/>
              </a:rPr>
              <a:t>Approved fiat balances above the published threshold move to a verified beneficiary.</a:t>
            </a:r>
          </a:p>
        </p:txBody>
      </p:sp>
      <p:pic>
        <p:nvPicPr>
          <p:cNvPr id="25" name="Picture 24" descr="crop_23_s11.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2240280"/>
            <a:ext cx="4782312" cy="3703320"/>
          </a:xfrm>
          <a:prstGeom prst="roundRect">
            <a:avLst>
              <a:gd name="adj" fmla="val 4444"/>
            </a:avLst>
          </a:prstGeom>
        </p:spPr>
      </p:pic>
      <p:sp>
        <p:nvSpPr>
          <p:cNvPr id="26" name="Rounded Rectangle 25"/>
          <p:cNvSpPr/>
          <p:nvPr/>
        </p:nvSpPr>
        <p:spPr>
          <a:xfrm>
            <a:off x="6766560" y="2240280"/>
            <a:ext cx="4782312" cy="3703320"/>
          </a:xfrm>
          <a:prstGeom prst="roundRect">
            <a:avLst>
              <a:gd name="adj" fmla="val 4444"/>
            </a:avLst>
          </a:prstGeom>
          <a:solidFill>
            <a:srgbClr val="05201D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PROGRAMME CONTROLS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Sustainability depends on verification before reward.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Every layer needs a rule that protects members, suppliers, and the travel club.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240280"/>
            <a:ext cx="3526536" cy="1691640"/>
          </a:xfrm>
          <a:prstGeom prst="roundRect">
            <a:avLst>
              <a:gd name="adj" fmla="val 864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96112" y="2496312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2496312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92608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5EF"/>
                </a:solidFill>
                <a:latin typeface="Segoe UI"/>
              </a:rPr>
              <a:t>Completion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246120"/>
            <a:ext cx="302361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Points credit only after eligible travel or service completion.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31208" y="2240280"/>
            <a:ext cx="3526536" cy="1691640"/>
          </a:xfrm>
          <a:prstGeom prst="roundRect">
            <a:avLst>
              <a:gd name="adj" fmla="val 864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87240" y="2496312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87240" y="2496312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7240" y="292608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5EF"/>
                </a:solidFill>
                <a:latin typeface="Segoe UI"/>
              </a:rPr>
              <a:t>Adjustments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7240" y="3246120"/>
            <a:ext cx="302361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Refunds, cancellations, and supplier corrections update the ledger.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22336" y="2240280"/>
            <a:ext cx="3526536" cy="1691640"/>
          </a:xfrm>
          <a:prstGeom prst="roundRect">
            <a:avLst>
              <a:gd name="adj" fmla="val 864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78367" y="2496312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78367" y="2496312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8367" y="292608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5EF"/>
                </a:solidFill>
                <a:latin typeface="Segoe UI"/>
              </a:rPr>
              <a:t>Direct attribution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8367" y="3246120"/>
            <a:ext cx="302361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Only personally introduced customers create partner rewards.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096512"/>
            <a:ext cx="3526536" cy="1691640"/>
          </a:xfrm>
          <a:prstGeom prst="roundRect">
            <a:avLst>
              <a:gd name="adj" fmla="val 864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96112" y="4352544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6112" y="4352544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" y="4782312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5EF"/>
                </a:solidFill>
                <a:latin typeface="Segoe UI"/>
              </a:rPr>
              <a:t>Separate balances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6112" y="5102352"/>
            <a:ext cx="302361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LuxePoints and fiat commission stay in distinct ledgers.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31208" y="4096512"/>
            <a:ext cx="3526536" cy="1691640"/>
          </a:xfrm>
          <a:prstGeom prst="roundRect">
            <a:avLst>
              <a:gd name="adj" fmla="val 864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587240" y="4352544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87240" y="4352544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87240" y="4782312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5EF"/>
                </a:solidFill>
                <a:latin typeface="Segoe UI"/>
              </a:rPr>
              <a:t>Published limits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87240" y="5102352"/>
            <a:ext cx="302361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Accrual caps, redemption limits, and settlement thresholds are disclosed.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22336" y="4096512"/>
            <a:ext cx="3526536" cy="1691640"/>
          </a:xfrm>
          <a:prstGeom prst="roundRect">
            <a:avLst>
              <a:gd name="adj" fmla="val 8648"/>
            </a:avLst>
          </a:prstGeom>
          <a:solidFill>
            <a:srgbClr val="082A26"/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278367" y="4352544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78367" y="4352544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8367" y="4782312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5EF"/>
                </a:solidFill>
                <a:latin typeface="Segoe UI"/>
              </a:rPr>
              <a:t>Consent and compliance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8367" y="5102352"/>
            <a:ext cx="302361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AAB3AA"/>
                </a:solidFill>
                <a:latin typeface="Segoe UI"/>
              </a:rPr>
              <a:t>Recurring billing, identity, tax, privacy, and customer terms require approval.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spc="220">
                <a:solidFill>
                  <a:srgbClr val="B3F43A"/>
                </a:solidFill>
                <a:latin typeface="Segoe UI"/>
              </a:rPr>
              <a:t>THE MEMBER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2F5EF"/>
                </a:solidFill>
                <a:latin typeface="Segoe UI"/>
              </a:rPr>
              <a:t>The member office keeps travel beside performance.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9875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AAB3AA"/>
                </a:solidFill>
                <a:latin typeface="Segoe UI"/>
              </a:rPr>
              <a:t>The member should understand what happened, what is pending, and what action comes next.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236208"/>
            <a:ext cx="10911535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-gold-1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759440" cy="310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355080"/>
            <a:ext cx="10911535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0">
                <a:solidFill>
                  <a:srgbClr val="76807A"/>
                </a:solidFill>
                <a:latin typeface="Segoe UI"/>
              </a:rPr>
              <a:t>Direct Performance Compensation Plan   ·   13</a:t>
            </a:r>
          </a:p>
        </p:txBody>
      </p:sp>
      <p:pic>
        <p:nvPicPr>
          <p:cNvPr id="9" name="Picture 8" descr="crop_7_s13.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40280"/>
            <a:ext cx="4754880" cy="3703320"/>
          </a:xfrm>
          <a:prstGeom prst="roundRect">
            <a:avLst>
              <a:gd name="adj" fmla="val 4444"/>
            </a:avLst>
          </a:prstGeom>
        </p:spPr>
      </p:pic>
      <p:sp>
        <p:nvSpPr>
          <p:cNvPr id="10" name="Rounded Rectangle 9"/>
          <p:cNvSpPr/>
          <p:nvPr/>
        </p:nvSpPr>
        <p:spPr>
          <a:xfrm>
            <a:off x="640080" y="2240280"/>
            <a:ext cx="4754880" cy="3703320"/>
          </a:xfrm>
          <a:prstGeom prst="roundRect">
            <a:avLst>
              <a:gd name="adj" fmla="val 4444"/>
            </a:avLst>
          </a:prstGeom>
          <a:solidFill>
            <a:srgbClr val="05201D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760720" y="2359152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60720" y="235915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9632" y="2286000"/>
            <a:ext cx="53035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2F5EF"/>
                </a:solidFill>
                <a:latin typeface="Segoe UI"/>
              </a:rPr>
              <a:t>Travel discovery and booking history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60720" y="2834640"/>
            <a:ext cx="5788152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760720" y="2980944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60720" y="298094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9632" y="2907792"/>
            <a:ext cx="53035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2F5EF"/>
                </a:solidFill>
                <a:latin typeface="Segoe UI"/>
              </a:rPr>
              <a:t>LuxePoints balance, multiplier, and ledger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60720" y="3456432"/>
            <a:ext cx="5788152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760720" y="3602736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60720" y="36027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99632" y="3529584"/>
            <a:ext cx="53035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2F5EF"/>
                </a:solidFill>
                <a:latin typeface="Segoe UI"/>
              </a:rPr>
              <a:t>Membership, card, and recurring billing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60720" y="4078224"/>
            <a:ext cx="5788152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760720" y="4224528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60720" y="42245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99632" y="4151376"/>
            <a:ext cx="53035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2F5EF"/>
                </a:solidFill>
                <a:latin typeface="Segoe UI"/>
              </a:rPr>
              <a:t>Personally introduced customer activity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60720" y="4700016"/>
            <a:ext cx="5788152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760720" y="4846320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760720" y="484632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99632" y="4773168"/>
            <a:ext cx="53035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2F5EF"/>
                </a:solidFill>
                <a:latin typeface="Segoe UI"/>
              </a:rPr>
              <a:t>Fiat commission and bank settlement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60720" y="5321808"/>
            <a:ext cx="5788152" cy="9144"/>
          </a:xfrm>
          <a:prstGeom prst="rect">
            <a:avLst/>
          </a:prstGeom>
          <a:solidFill>
            <a:srgbClr val="1B3D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760720" y="5468112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B3F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760720" y="546811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A1400"/>
                </a:solidFill>
                <a:latin typeface="Segoe U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99632" y="5394960"/>
            <a:ext cx="53035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2F5EF"/>
                </a:solidFill>
                <a:latin typeface="Segoe UI"/>
              </a:rPr>
              <a:t>Target planner and concierge support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_1_s14.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201D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-gold-16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85800"/>
            <a:ext cx="1563554" cy="640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1783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spc="240">
                <a:solidFill>
                  <a:srgbClr val="B3F43A"/>
                </a:solidFill>
                <a:latin typeface="Segoe UI"/>
              </a:rPr>
              <a:t>THE DECISION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03120"/>
            <a:ext cx="84124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F2F5EF"/>
                </a:solidFill>
                <a:latin typeface="Segoe UI"/>
              </a:rPr>
              <a:t>Every reward should follow verified customer value.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84048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AAB3AA"/>
                </a:solidFill>
                <a:latin typeface="Segoe UI"/>
              </a:rPr>
              <a:t>Launch when travel inventory, recurring billing, points validation, direct attribution, bank settlement, disclosures, and support operations are ready to work as one system.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5074920"/>
            <a:ext cx="10698480" cy="822960"/>
          </a:xfrm>
          <a:prstGeom prst="roundRect">
            <a:avLst>
              <a:gd name="adj" fmla="val 15555"/>
            </a:avLst>
          </a:prstGeom>
          <a:solidFill>
            <a:srgbClr val="082A26">
              <a:alpha val="85000"/>
            </a:srgbClr>
          </a:solidFill>
          <a:ln w="9525">
            <a:solidFill>
              <a:srgbClr val="1B3D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5074920"/>
            <a:ext cx="1024128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60">
                <a:solidFill>
                  <a:srgbClr val="B3F43A"/>
                </a:solidFill>
                <a:latin typeface="Segoe UI"/>
              </a:rPr>
              <a:t>NEXT   </a:t>
            </a:r>
            <a:r>
              <a:rPr sz="1150" b="0">
                <a:solidFill>
                  <a:srgbClr val="F2F5EF"/>
                </a:solidFill>
                <a:latin typeface="Segoe UI"/>
              </a:rPr>
              <a:t>approve the commercial terms  ·  connect live providers  ·  run compliance review  ·  pilot with a controlled member cohort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